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7" r:id="rId2"/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82" autoAdjust="0"/>
  </p:normalViewPr>
  <p:slideViewPr>
    <p:cSldViewPr>
      <p:cViewPr varScale="1">
        <p:scale>
          <a:sx n="96" d="100"/>
          <a:sy n="96" d="100"/>
        </p:scale>
        <p:origin x="20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4596C-F397-452B-AEC9-F7B77D39B1E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67E92-FB23-430C-9073-CA0F80030A4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340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PES DEL CORREDOR MEDITERRANI (RAMAL LITORAL) EN L’ECONOMIA ESPANYOLA: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dirty="0"/>
              <a:t>CORREDOR</a:t>
            </a:r>
            <a:r>
              <a:rPr lang="ca-ES" baseline="0" dirty="0"/>
              <a:t> MEDITERRANI (en visió restrictiva) = cat + val + mur + (tres províncies orientals d’AND  = GRA+MAL+ALM)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baseline="0" dirty="0"/>
              <a:t>PIB: 36,1%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baseline="0" dirty="0"/>
              <a:t>POBL: 38,2%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baseline="0" dirty="0"/>
              <a:t>Tur (viatgers)= 37,7%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baseline="0" dirty="0"/>
              <a:t>EXPORTS= 42,3%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baseline="0" dirty="0"/>
              <a:t>Empleats industrials= 40,8%</a:t>
            </a:r>
            <a:endParaRPr lang="ca-ES" dirty="0"/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DOBLE INTERÉS ?:</a:t>
            </a:r>
          </a:p>
          <a:p>
            <a:endParaRPr lang="ca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dirty="0"/>
              <a:t>Territoris</a:t>
            </a:r>
            <a:r>
              <a:rPr lang="ca-ES" baseline="0" dirty="0"/>
              <a:t> beneficiats que aporten menys per què son menys productius però que en cas de canalitzar les inversions amb criteris d’eficiència sortirien perjudicats. A més son territoris en els que el vot val més que en els territoris més poblats.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baseline="0" dirty="0"/>
              <a:t>Por a que, a la llarga, un excessiu progrés de l’arc mediterrani comporti disgregació política  </a:t>
            </a:r>
            <a:r>
              <a:rPr lang="ca-ES" baseline="0" dirty="0">
                <a:sym typeface="Wingdings" panose="05000000000000000000" pitchFamily="2" charset="2"/>
              </a:rPr>
              <a:t> veure les frases. </a:t>
            </a:r>
            <a:endParaRPr lang="ca-E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a-E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a-ES" baseline="0" dirty="0"/>
              <a:t>A POC QUE S’ANALITZI LA DINÀMICA DE CREIXEMENT EUROPEA ES POT VEURE QUE AQUEST TEMOR TÉ BASTANTS  FONAMENTS: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baseline="0" dirty="0"/>
              <a:t>Un fet indiscutible: l’eix europeu de creixement va des del centre-sud d’Anglaterra, àrea del </a:t>
            </a:r>
            <a:r>
              <a:rPr lang="ca-ES" baseline="0" dirty="0" err="1"/>
              <a:t>Rhin</a:t>
            </a:r>
            <a:r>
              <a:rPr lang="ca-ES" baseline="0" dirty="0"/>
              <a:t> (Alemanya, Països Baixos, Bèlgica, Luxemburg, Nord-Est de França), eix del Roine, nord d’Itàlia i eix mediterrani).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baseline="0" dirty="0"/>
              <a:t>Les potencialitats dels ports occidentals mediterranis, clarament infrautilitzades. ¾ de les mercaderies que venen d’Àsia </a:t>
            </a:r>
            <a:r>
              <a:rPr lang="ca-ES" baseline="0" dirty="0" err="1"/>
              <a:t>pasen</a:t>
            </a:r>
            <a:r>
              <a:rPr lang="ca-ES" baseline="0" dirty="0"/>
              <a:t> de llard dels ports mediterranis i se’n van cap els ports del nord d’Europa per que les infraestructures del sud no son prou bones i eficients.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ca-E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a-E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7E92-FB23-430C-9073-CA0F80030A4E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70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338798-0A68-44CC-89F1-8E74FC548E79}" type="datetimeFigureOut">
              <a:rPr lang="ca-ES" smtClean="0"/>
              <a:t>13/9/2022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B499263-50B1-4DA7-8CAD-C40847F605EE}" type="slidenum">
              <a:rPr lang="ca-ES" smtClean="0"/>
              <a:t>‹#›</a:t>
            </a:fld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7175351" cy="1793167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ca-ES" sz="2400" dirty="0">
                <a:solidFill>
                  <a:srgbClr val="FFFF00"/>
                </a:solidFill>
              </a:rPr>
              <a:t>LES INFRAESTRUCTURES A CATALUNYA: HISTÒRIA D’UNA DESLLEIALTAT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r"/>
            <a:endParaRPr lang="ca-ES" dirty="0"/>
          </a:p>
          <a:p>
            <a:pPr algn="r"/>
            <a:endParaRPr lang="ca-ES" dirty="0"/>
          </a:p>
          <a:p>
            <a:pPr algn="r"/>
            <a:endParaRPr lang="ca-ES" dirty="0"/>
          </a:p>
          <a:p>
            <a:pPr algn="r"/>
            <a:r>
              <a:rPr lang="ca-ES" dirty="0" err="1">
                <a:solidFill>
                  <a:srgbClr val="FFFF00"/>
                </a:solidFill>
              </a:rPr>
              <a:t>Col.lectiu</a:t>
            </a:r>
            <a:r>
              <a:rPr lang="ca-ES" dirty="0">
                <a:solidFill>
                  <a:srgbClr val="FFFF00"/>
                </a:solidFill>
              </a:rPr>
              <a:t> Economistes pel Benestar</a:t>
            </a:r>
          </a:p>
          <a:p>
            <a:pPr algn="r"/>
            <a:r>
              <a:rPr lang="ca-ES" dirty="0">
                <a:solidFill>
                  <a:srgbClr val="FFFF00"/>
                </a:solidFill>
              </a:rPr>
              <a:t>Juny-2022</a:t>
            </a:r>
          </a:p>
          <a:p>
            <a:pPr algn="r"/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45146" cy="144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92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573088" y="591986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Rodalies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actual 2020-2030</a:t>
            </a: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7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436096" y="4797152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/>
              <a:t>Foto d'un </a:t>
            </a:r>
            <a:r>
              <a:rPr lang="ca-ES" sz="1000" dirty="0" err="1"/>
              <a:t>convoi</a:t>
            </a:r>
            <a:r>
              <a:rPr lang="ca-ES" sz="1000" dirty="0"/>
              <a:t> avariat en el que després d'una fumarola provocada per l'averia en el sistema de frens els passatgers van intentar sortir per la finestra (25-5-2022).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73249" y="1340766"/>
            <a:ext cx="48245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El pla de rodalies actual és una </a:t>
            </a:r>
            <a:r>
              <a:rPr lang="ca-ES" sz="1400" b="1" dirty="0" err="1"/>
              <a:t>refundició</a:t>
            </a:r>
            <a:r>
              <a:rPr lang="ca-ES" sz="1400" b="1" dirty="0"/>
              <a:t> dels plans anteriors incomplerts amb una renovació de material important. </a:t>
            </a:r>
          </a:p>
          <a:p>
            <a:endParaRPr lang="ca-ES" sz="1400" b="1" dirty="0"/>
          </a:p>
          <a:p>
            <a:r>
              <a:rPr lang="ca-ES" sz="1400" b="1" dirty="0"/>
              <a:t>Què es proposa</a:t>
            </a:r>
            <a:r>
              <a:rPr lang="ca-ES" sz="1400" dirty="0"/>
              <a:t>? </a:t>
            </a:r>
            <a:r>
              <a:rPr lang="ca-ES" sz="1400" dirty="0">
                <a:sym typeface="Wingdings" panose="05000000000000000000" pitchFamily="2" charset="2"/>
              </a:rPr>
              <a:t> </a:t>
            </a:r>
            <a:r>
              <a:rPr lang="ca-ES" sz="1400" b="1" dirty="0">
                <a:sym typeface="Wingdings" panose="05000000000000000000" pitchFamily="2" charset="2"/>
              </a:rPr>
              <a:t>guanyar fiabilitat i posar al dia.</a:t>
            </a:r>
            <a:endParaRPr lang="ca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Substitució del material antic (la principal inversió).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Reposició d’actius.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Pla d’estacions i passos a nivell.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Algunes actuacions d’ampliació de la capacitat: la principal, la substitució de trens, però també: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dirty="0"/>
              <a:t>ramal de l’aeroport.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dirty="0"/>
              <a:t>reordenació de vies a Sants (ja acabada).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dirty="0" err="1"/>
              <a:t>Sectorització</a:t>
            </a:r>
            <a:r>
              <a:rPr lang="ca-ES" sz="1400" dirty="0"/>
              <a:t> d’andanes i reforma estació Plaça Catalunya.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dirty="0"/>
              <a:t>Duplicació de via en R3 tram </a:t>
            </a:r>
            <a:r>
              <a:rPr lang="ca-ES" sz="1400" dirty="0" err="1"/>
              <a:t>Parets-La</a:t>
            </a:r>
            <a:r>
              <a:rPr lang="ca-ES" sz="1400" dirty="0"/>
              <a:t> Garriga.</a:t>
            </a:r>
          </a:p>
          <a:p>
            <a:r>
              <a:rPr lang="ca-ES" sz="1400" b="1" dirty="0"/>
              <a:t>Què no es proposa? </a:t>
            </a:r>
            <a:r>
              <a:rPr lang="ca-ES" sz="1400" b="1" dirty="0">
                <a:sym typeface="Wingdings" panose="05000000000000000000" pitchFamily="2" charset="2"/>
              </a:rPr>
              <a:t> vertebrar territori i augmentar la capacitat. </a:t>
            </a:r>
            <a:endParaRPr lang="ca-ES" sz="1400" b="1" dirty="0"/>
          </a:p>
          <a:p>
            <a:r>
              <a:rPr lang="ca-ES" sz="1400" dirty="0"/>
              <a:t>Abordar les grans actuacions estructurals que permetrien un salt endavant ( priorització línia orbital -Vilanova-Mataró-, ampliació de la capacitat del túnel de Plaça Catalunya, duplicació completa de la R3 fins a Vic,  ampliació línia R1 –què fer??-, </a:t>
            </a:r>
          </a:p>
          <a:p>
            <a:endParaRPr lang="ca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a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312634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Rodalies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actual 2020-2030: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situació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3" y="1089025"/>
            <a:ext cx="46482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16970"/>
            <a:ext cx="3960440" cy="29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61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Corredor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Mediterrani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una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deslleialtat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cap a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l’arc</a:t>
            </a:r>
            <a:r>
              <a:rPr kumimoji="0" lang="en-US" sz="20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u="sng" dirty="0" err="1">
                <a:solidFill>
                  <a:srgbClr val="FFFF00"/>
                </a:solidFill>
              </a:rPr>
              <a:t>m</a:t>
            </a:r>
            <a:r>
              <a:rPr kumimoji="0" lang="en-US" sz="2000" b="1" i="0" u="sng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editerrani</a:t>
            </a: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79500"/>
            <a:ext cx="2130425" cy="295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73" y="4077072"/>
            <a:ext cx="2910656" cy="264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4458" y="1111309"/>
            <a:ext cx="6159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Obra essencial pel progrés de Catalunya i, en general, de l'eix mediterrani. Bàsica per aconseguir el traspàs de la carretera al ferrocarril.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Fins el 2011, l’estat espanyol defensa el corredor central exclusivament. A canvi d'acceptar el Corredor Mediterrani, va introduir dins del mateix dos ramals (el central -fins a Saragossa/</a:t>
            </a:r>
            <a:r>
              <a:rPr lang="ca-ES" sz="1400" b="1" dirty="0" err="1"/>
              <a:t>Bcn</a:t>
            </a:r>
            <a:r>
              <a:rPr lang="ca-ES" sz="1400" b="1" dirty="0"/>
              <a:t>- i el litoral)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Gràcies a això una part substancial dels fons europeus s'estan dedicant al ramal central, tot i que figuren dins del Corredor Mediterrani.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El ramal central està planificat per estar completament desdoblat entre mercaderies i passatgers. El ramal litoral barreja els dos trànsits a les mateixes vies.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33642" y="3303247"/>
            <a:ext cx="52949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En la major part del ramal litoral, l'ample europeu s'aconsegueix mitjançant una solució híbrida (tercer fil) que suposa grans limitacions tècniques.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Algunes particularitats del sector català: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b="1" dirty="0"/>
              <a:t>El tercer fil, entre Castellbisbal i Vilaseca, no abans del 2024.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b="1" dirty="0"/>
              <a:t>Les terminals actuals de mercaderies del port de BCN, molt saturades (especialment el Morrot).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b="1" dirty="0"/>
              <a:t>La gran terminal </a:t>
            </a:r>
            <a:r>
              <a:rPr lang="ca-ES" sz="1400" b="1" dirty="0" err="1"/>
              <a:t>intermodal</a:t>
            </a:r>
            <a:r>
              <a:rPr lang="ca-ES" sz="1400" b="1" dirty="0"/>
              <a:t> de La Llagosta no podrà acabar-se  abans del 2025.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b="1" dirty="0"/>
              <a:t>Les obres d’accés al port de BCN (12 anys de retard) encara en projecte.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b="1" dirty="0"/>
              <a:t>Altres terminals logístiques pendents (Empordà...)</a:t>
            </a:r>
          </a:p>
        </p:txBody>
      </p:sp>
    </p:spTree>
    <p:extLst>
      <p:ext uri="{BB962C8B-B14F-4D97-AF65-F5344CB8AC3E}">
        <p14:creationId xmlns:p14="http://schemas.microsoft.com/office/powerpoint/2010/main" val="41535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2000" u="sng" dirty="0">
                <a:solidFill>
                  <a:srgbClr val="FFFF00"/>
                </a:solidFill>
              </a:rPr>
              <a:t>El </a:t>
            </a:r>
            <a:r>
              <a:rPr lang="en-US" sz="2000" u="sng" dirty="0" err="1">
                <a:solidFill>
                  <a:srgbClr val="FFFF00"/>
                </a:solidFill>
              </a:rPr>
              <a:t>Corredor</a:t>
            </a:r>
            <a:r>
              <a:rPr lang="en-US" sz="2000" u="sng" dirty="0">
                <a:solidFill>
                  <a:srgbClr val="FFFF00"/>
                </a:solidFill>
              </a:rPr>
              <a:t> </a:t>
            </a:r>
            <a:r>
              <a:rPr lang="en-US" sz="2000" u="sng" dirty="0" err="1">
                <a:solidFill>
                  <a:srgbClr val="FFFF00"/>
                </a:solidFill>
              </a:rPr>
              <a:t>Mediterrani</a:t>
            </a:r>
            <a:r>
              <a:rPr lang="en-US" sz="2000" u="sng" dirty="0">
                <a:solidFill>
                  <a:srgbClr val="FFFF00"/>
                </a:solidFill>
              </a:rPr>
              <a:t>: </a:t>
            </a:r>
            <a:r>
              <a:rPr lang="en-US" sz="2000" u="sng" dirty="0" err="1">
                <a:solidFill>
                  <a:srgbClr val="FFFF00"/>
                </a:solidFill>
              </a:rPr>
              <a:t>una</a:t>
            </a:r>
            <a:r>
              <a:rPr lang="en-US" sz="2000" u="sng" dirty="0">
                <a:solidFill>
                  <a:srgbClr val="FFFF00"/>
                </a:solidFill>
              </a:rPr>
              <a:t> </a:t>
            </a:r>
            <a:r>
              <a:rPr lang="en-US" sz="2000" u="sng" dirty="0" err="1">
                <a:solidFill>
                  <a:srgbClr val="FFFF00"/>
                </a:solidFill>
              </a:rPr>
              <a:t>deslleialtat</a:t>
            </a:r>
            <a:r>
              <a:rPr lang="en-US" sz="2000" u="sng" dirty="0">
                <a:solidFill>
                  <a:srgbClr val="FFFF00"/>
                </a:solidFill>
              </a:rPr>
              <a:t> cap a </a:t>
            </a:r>
            <a:r>
              <a:rPr lang="en-US" sz="2000" u="sng" dirty="0" err="1">
                <a:solidFill>
                  <a:srgbClr val="FFFF00"/>
                </a:solidFill>
              </a:rPr>
              <a:t>l’arc</a:t>
            </a:r>
            <a:r>
              <a:rPr lang="en-US" sz="2000" u="sng" dirty="0">
                <a:solidFill>
                  <a:srgbClr val="FFFF00"/>
                </a:solidFill>
              </a:rPr>
              <a:t> </a:t>
            </a:r>
            <a:r>
              <a:rPr lang="en-US" sz="2000" u="sng" dirty="0" err="1">
                <a:solidFill>
                  <a:srgbClr val="FFFF00"/>
                </a:solidFill>
              </a:rPr>
              <a:t>mediterrani</a:t>
            </a:r>
            <a:endParaRPr lang="x-none" sz="2000" u="sng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9500"/>
            <a:ext cx="8302604" cy="465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79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224474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2000" u="sng" dirty="0">
                <a:solidFill>
                  <a:srgbClr val="FFFF00"/>
                </a:solidFill>
              </a:rPr>
              <a:t>Hi ha </a:t>
            </a:r>
            <a:r>
              <a:rPr lang="en-US" sz="2000" u="sng" dirty="0" err="1">
                <a:solidFill>
                  <a:srgbClr val="FFFF00"/>
                </a:solidFill>
              </a:rPr>
              <a:t>interès</a:t>
            </a:r>
            <a:r>
              <a:rPr lang="en-US" sz="2000" u="sng" dirty="0">
                <a:solidFill>
                  <a:srgbClr val="FFFF00"/>
                </a:solidFill>
              </a:rPr>
              <a:t> </a:t>
            </a:r>
            <a:r>
              <a:rPr lang="en-US" sz="2000" u="sng" dirty="0" err="1">
                <a:solidFill>
                  <a:srgbClr val="FFFF00"/>
                </a:solidFill>
              </a:rPr>
              <a:t>en</a:t>
            </a:r>
            <a:r>
              <a:rPr lang="en-US" sz="2000" u="sng" dirty="0">
                <a:solidFill>
                  <a:srgbClr val="FFFF00"/>
                </a:solidFill>
              </a:rPr>
              <a:t> </a:t>
            </a:r>
            <a:r>
              <a:rPr lang="en-US" sz="2000" u="sng" dirty="0" err="1">
                <a:solidFill>
                  <a:srgbClr val="FFFF00"/>
                </a:solidFill>
              </a:rPr>
              <a:t>frenar</a:t>
            </a:r>
            <a:r>
              <a:rPr lang="en-US" sz="2000" u="sng" dirty="0">
                <a:solidFill>
                  <a:srgbClr val="FFFF00"/>
                </a:solidFill>
              </a:rPr>
              <a:t> el </a:t>
            </a:r>
            <a:r>
              <a:rPr lang="en-US" sz="2000" u="sng" dirty="0" err="1">
                <a:solidFill>
                  <a:srgbClr val="FFFF00"/>
                </a:solidFill>
              </a:rPr>
              <a:t>progrès</a:t>
            </a:r>
            <a:r>
              <a:rPr lang="en-US" sz="2000" u="sng" dirty="0">
                <a:solidFill>
                  <a:srgbClr val="FFFF00"/>
                </a:solidFill>
              </a:rPr>
              <a:t> de </a:t>
            </a:r>
            <a:r>
              <a:rPr lang="en-US" sz="2000" u="sng" dirty="0" err="1">
                <a:solidFill>
                  <a:srgbClr val="FFFF00"/>
                </a:solidFill>
              </a:rPr>
              <a:t>Catalunya</a:t>
            </a:r>
            <a:r>
              <a:rPr lang="en-US" sz="2000" u="sng" dirty="0">
                <a:solidFill>
                  <a:srgbClr val="FFFF00"/>
                </a:solidFill>
              </a:rPr>
              <a:t>?</a:t>
            </a:r>
            <a:endParaRPr lang="x-none" sz="2000" u="sng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042988"/>
            <a:ext cx="76295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5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234888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dirty="0">
                <a:solidFill>
                  <a:srgbClr val="FFFF00"/>
                </a:solidFill>
              </a:rPr>
              <a:t>MOLTES GRÀCIES !</a:t>
            </a:r>
          </a:p>
        </p:txBody>
      </p:sp>
    </p:spTree>
    <p:extLst>
      <p:ext uri="{BB962C8B-B14F-4D97-AF65-F5344CB8AC3E}">
        <p14:creationId xmlns:p14="http://schemas.microsoft.com/office/powerpoint/2010/main" val="65911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4528"/>
            <a:ext cx="7560840" cy="51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43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 INVERSIÓ PÚBLICA COMPARADA</a:t>
            </a: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548629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1196752"/>
            <a:ext cx="21602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Com a conseqüència de la crisi financera la inversió pública passa a situar-se per sota (i molt) dels estàndards europeus.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En tot el període, la inversió pública a Catalunya es situa per sota de la mitjana estatal.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Des de la crisi, Catalunya es situa de mitjana dos punts del PIB per sota de la mitjana europea (4.800 M€ / any)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87824" y="4653136"/>
            <a:ext cx="5486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/>
              <a:t>Font: Eurostat. Catalunya: elaboració pròpia a partir de les dades publicades per la Generalitat de Catalunya. </a:t>
            </a:r>
          </a:p>
        </p:txBody>
      </p:sp>
    </p:spTree>
    <p:extLst>
      <p:ext uri="{BB962C8B-B14F-4D97-AF65-F5344CB8AC3E}">
        <p14:creationId xmlns:p14="http://schemas.microsoft.com/office/powerpoint/2010/main" val="265159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41764" y="328766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2000" u="sng" dirty="0">
                <a:solidFill>
                  <a:srgbClr val="FFFF00"/>
                </a:solidFill>
              </a:rPr>
              <a:t>La inversió de l’estat a Catalunya: quan els pressupostos diuen una cosa i la realitat és una altra....</a:t>
            </a: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21" y="4343034"/>
            <a:ext cx="3370479" cy="202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1451656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De forma sistemàtica, l’execució pressupostària ha quedat molt per sota del previst.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Això ha situat a Catalunya a la cua d’Espanya: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b="1" dirty="0"/>
              <a:t>en % d’execució real sobre la prevista.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b="1" dirty="0"/>
              <a:t>En relació a les possibilitats pròpies de Catalunya (mesurades pel PIB generat)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35696" y="6418108"/>
            <a:ext cx="70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Font: elaboració pròpia a partir de les dades publicades per la Intervenció General de l’Administració de l’Estat (IGAE). Ministeri d’Hisenda i Funció Pública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22" y="1052736"/>
            <a:ext cx="479402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31158"/>
            <a:ext cx="3312368" cy="19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84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41764" y="328766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2000" u="sng" dirty="0">
                <a:solidFill>
                  <a:srgbClr val="FFFF00"/>
                </a:solidFill>
              </a:rPr>
              <a:t>La inversió de l’estat a Catalunya: sempre per sota de Madrid i sempre per sota del que </a:t>
            </a:r>
            <a:r>
              <a:rPr lang="ca-ES" sz="2000" u="sng">
                <a:solidFill>
                  <a:srgbClr val="FFFF00"/>
                </a:solidFill>
              </a:rPr>
              <a:t>es pressuposta.    </a:t>
            </a: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35696" y="6418108"/>
            <a:ext cx="70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Font: elaboració pròpia a partir de les dades publicades per la Intervenció General de l’Administració de l’Estat (IGAE). Ministeri d’Hisenda i Funció Pública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04048" y="184482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Entre el 2015 i el 2021, Catalunya ha rebut inversions per 5.547 M€ i Madrid, per 8.680 M€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41764" y="3789040"/>
            <a:ext cx="3726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El grau d’execució de Catalunya, sempre per sota de la mitjana de l’estat i molt per sota de la de Madrid.</a:t>
            </a:r>
          </a:p>
          <a:p>
            <a:endParaRPr lang="ca-ES" b="1" dirty="0"/>
          </a:p>
          <a:p>
            <a:r>
              <a:rPr lang="ca-ES" b="1" dirty="0"/>
              <a:t>Madrid, sistemàticament per sobre del 100% d’execució.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1787"/>
            <a:ext cx="3945359" cy="236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46" y="3577254"/>
            <a:ext cx="4087712" cy="245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9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ca-ES" sz="2000" u="sng" dirty="0">
                <a:solidFill>
                  <a:srgbClr val="FFFF00"/>
                </a:solidFill>
              </a:rPr>
              <a:t>La inversió de l’estat a Catalunya: quan els pressupostos diuen una cosa i la realitat és una altra....</a:t>
            </a:r>
            <a:endParaRPr lang="x-none" sz="2000" u="sng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41169" cy="216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1340768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Referint-nos estrictament a les infraestructures:</a:t>
            </a:r>
          </a:p>
          <a:p>
            <a:endParaRPr lang="ca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L’execució de l’Estat, 13 punts inferior a la de la Generalitat.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En el període 2013-2019, l’execució de l’Estat va baixar al 60,9%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En la primera part del decenni, la inversió en infraestructures s’acostava al pes de CAT (grans obres: AVE, terminal aeroport). Després s’ha distanciat de forma molt clara. 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91" y="3501008"/>
            <a:ext cx="5052013" cy="288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1600" y="6410207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/>
              <a:t>Font: Anuaris estadístics del Ministeri de Foment, Distribució regionalitzada dels annexos d'inversions reals (projecte i llei) i Informe Econòmic Financer (llei) de cada any.  Recopilada a la BBDD de la Generalitat de Catalunya. </a:t>
            </a:r>
          </a:p>
        </p:txBody>
      </p:sp>
    </p:spTree>
    <p:extLst>
      <p:ext uri="{BB962C8B-B14F-4D97-AF65-F5344CB8AC3E}">
        <p14:creationId xmlns:p14="http://schemas.microsoft.com/office/powerpoint/2010/main" val="40412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2000" u="sng" dirty="0">
                <a:solidFill>
                  <a:srgbClr val="FFFF00"/>
                </a:solidFill>
              </a:rPr>
              <a:t>Les oportunitats perdudes... </a:t>
            </a: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" y="1268760"/>
            <a:ext cx="8277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22978"/>
            <a:ext cx="3550543" cy="20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32040" y="6093296"/>
            <a:ext cx="355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Jordi Torrent. Director d’Estratègia del Port de Barcelona. Autor del llibre: “Qui salvarà el Corredor Mediterrani?”  </a:t>
            </a:r>
            <a:r>
              <a:rPr lang="ca-ES" sz="1200" dirty="0" err="1"/>
              <a:t>Pagés</a:t>
            </a:r>
            <a:r>
              <a:rPr lang="ca-ES" sz="1200" dirty="0"/>
              <a:t> Editors, 2020. </a:t>
            </a:r>
          </a:p>
        </p:txBody>
      </p:sp>
    </p:spTree>
    <p:extLst>
      <p:ext uri="{BB962C8B-B14F-4D97-AF65-F5344CB8AC3E}">
        <p14:creationId xmlns:p14="http://schemas.microsoft.com/office/powerpoint/2010/main" val="384666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noProof="0" dirty="0">
                <a:solidFill>
                  <a:srgbClr val="FFFF00"/>
                </a:solidFill>
              </a:rPr>
              <a:t>RODALIES DE CATALUNYA: El </a:t>
            </a:r>
            <a:r>
              <a:rPr lang="en-US" sz="2000" u="sng" noProof="0" dirty="0" err="1">
                <a:solidFill>
                  <a:srgbClr val="FFFF00"/>
                </a:solidFill>
              </a:rPr>
              <a:t>doble</a:t>
            </a:r>
            <a:r>
              <a:rPr lang="en-US" sz="2000" u="sng" noProof="0" dirty="0">
                <a:solidFill>
                  <a:srgbClr val="FFFF00"/>
                </a:solidFill>
              </a:rPr>
              <a:t> </a:t>
            </a:r>
            <a:r>
              <a:rPr lang="en-US" sz="2000" u="sng" noProof="0" dirty="0" err="1">
                <a:solidFill>
                  <a:srgbClr val="FFFF00"/>
                </a:solidFill>
              </a:rPr>
              <a:t>abandonament</a:t>
            </a:r>
            <a:r>
              <a:rPr lang="en-US" sz="2000" u="sng" dirty="0">
                <a:solidFill>
                  <a:srgbClr val="FFFF00"/>
                </a:solidFill>
              </a:rPr>
              <a:t>.</a:t>
            </a: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1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393274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494645" y="596840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Font: </a:t>
            </a:r>
            <a:r>
              <a:rPr lang="ca-ES" sz="1200" dirty="0" err="1"/>
              <a:t>Autoridad</a:t>
            </a:r>
            <a:r>
              <a:rPr lang="ca-ES" sz="1200" dirty="0"/>
              <a:t> </a:t>
            </a:r>
            <a:r>
              <a:rPr lang="ca-ES" sz="1200" dirty="0" err="1"/>
              <a:t>Independiente</a:t>
            </a:r>
            <a:r>
              <a:rPr lang="ca-ES" sz="1200" dirty="0"/>
              <a:t> de </a:t>
            </a:r>
            <a:r>
              <a:rPr lang="ca-ES" sz="1200" dirty="0" err="1"/>
              <a:t>Responsabilidad</a:t>
            </a:r>
            <a:r>
              <a:rPr lang="ca-ES" sz="1200" dirty="0"/>
              <a:t> Fiscal (AIREF). “</a:t>
            </a:r>
            <a:r>
              <a:rPr lang="ca-ES" sz="1200" dirty="0" err="1"/>
              <a:t>Infraestructuras</a:t>
            </a:r>
            <a:r>
              <a:rPr lang="ca-ES" sz="1200" dirty="0"/>
              <a:t> del Transporte” Juliol-2020.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82107" y="1844824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Rodalies és el servei més utilitzat amb diferència:  El 89,4% dels usuaris del ferrocarril a ESP, i el 89,1% a CAT (incloent FGC). L’AVE, un 4,5% dels usuaris.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El 94% de les inversions en ferrocarril a l’AVE.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L’escassa inversió destinada als serveis de rodalies espanyols s’ha concentrat a les rodalies de Madrid (47,8% del total).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/>
              <a:t>Els serveis de Rodalies BCN transporten el 27% de passatgers de tots els serveis de Rodalies de l’Estat, rebent el 17% de les inversions (sense incloure FGC)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44545"/>
              </p:ext>
            </p:extLst>
          </p:nvPr>
        </p:nvGraphicFramePr>
        <p:xfrm>
          <a:off x="4477356" y="1484784"/>
          <a:ext cx="4439817" cy="1569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2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INVERSIONS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M.</a:t>
                      </a:r>
                      <a:r>
                        <a:rPr lang="ca-ES" baseline="0" dirty="0"/>
                        <a:t> €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dirty="0"/>
                        <a:t>Mitjana 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Rodalies (Estat)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/>
                        <a:t>3.680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/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Rodalies</a:t>
                      </a:r>
                      <a:r>
                        <a:rPr lang="ca-ES" baseline="0" dirty="0"/>
                        <a:t> BCN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Alta Velocitat</a:t>
                      </a:r>
                      <a:r>
                        <a:rPr lang="ca-ES" baseline="0" dirty="0"/>
                        <a:t> 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/>
                        <a:t>55.888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/>
                        <a:t>1.927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37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Les </a:t>
            </a:r>
            <a:r>
              <a:rPr lang="ca-ES" sz="2000" u="sng" dirty="0" err="1">
                <a:solidFill>
                  <a:srgbClr val="FFFF00"/>
                </a:solidFill>
              </a:rPr>
              <a:t>x</a:t>
            </a:r>
            <a:r>
              <a:rPr kumimoji="0" lang="ca-E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arxes</a:t>
            </a:r>
            <a:r>
              <a:rPr kumimoji="0" lang="ca-E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Rodalies de Barcelona i </a:t>
            </a:r>
            <a:r>
              <a:rPr lang="ca-ES" sz="2000" u="sng" dirty="0" err="1">
                <a:solidFill>
                  <a:srgbClr val="FFFF00"/>
                </a:solidFill>
              </a:rPr>
              <a:t>M</a:t>
            </a:r>
            <a:r>
              <a:rPr kumimoji="0" lang="ca-E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adrid</a:t>
            </a:r>
            <a:r>
              <a:rPr kumimoji="0" lang="ca-E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comparades </a:t>
            </a: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75071"/>
            <a:ext cx="6413546" cy="43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7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E300BE-07A4-9E49-A7CE-7A2D7959DD6B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Rodalies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BCN: </a:t>
            </a:r>
            <a:r>
              <a:rPr lang="en-US" sz="2000" u="sng" dirty="0" err="1">
                <a:solidFill>
                  <a:srgbClr val="FFFF00"/>
                </a:solidFill>
              </a:rPr>
              <a:t>h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ist</a:t>
            </a:r>
            <a:r>
              <a:rPr lang="en-US" sz="2000" u="sng" dirty="0" err="1">
                <a:solidFill>
                  <a:srgbClr val="FFFF00"/>
                </a:solidFill>
              </a:rPr>
              <a:t>òria</a:t>
            </a:r>
            <a:r>
              <a:rPr lang="en-US" sz="2000" u="sng" dirty="0">
                <a:solidFill>
                  <a:srgbClr val="FFFF00"/>
                </a:solidFill>
              </a:rPr>
              <a:t> </a:t>
            </a:r>
            <a:r>
              <a:rPr lang="en-US" sz="2000" u="sng" dirty="0" err="1">
                <a:solidFill>
                  <a:srgbClr val="FFFF00"/>
                </a:solidFill>
              </a:rPr>
              <a:t>dels</a:t>
            </a:r>
            <a:r>
              <a:rPr lang="en-US" sz="2000" u="sng" dirty="0">
                <a:solidFill>
                  <a:srgbClr val="FFFF00"/>
                </a:solidFill>
              </a:rPr>
              <a:t> </a:t>
            </a:r>
            <a:r>
              <a:rPr lang="en-US" sz="2000" u="sng" dirty="0" err="1">
                <a:solidFill>
                  <a:srgbClr val="FFFF00"/>
                </a:solidFill>
              </a:rPr>
              <a:t>incompliments</a:t>
            </a:r>
            <a:endParaRPr kumimoji="0" lang="x-none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116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17154" cy="457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891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892</TotalTime>
  <Words>1314</Words>
  <Application>Microsoft Office PowerPoint</Application>
  <PresentationFormat>Presentació en pantalla (4:3)</PresentationFormat>
  <Paragraphs>125</Paragraphs>
  <Slides>16</Slides>
  <Notes>15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Candara</vt:lpstr>
      <vt:lpstr>Symbol</vt:lpstr>
      <vt:lpstr>Forma de onda</vt:lpstr>
      <vt:lpstr>LES INFRAESTRUCTURES A CATALUNYA: HISTÒRIA D’UNA DESLLEIALTAT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 Reyner Serra</dc:creator>
  <cp:lastModifiedBy>Cambra Girona 4</cp:lastModifiedBy>
  <cp:revision>41</cp:revision>
  <dcterms:created xsi:type="dcterms:W3CDTF">2022-05-27T10:43:27Z</dcterms:created>
  <dcterms:modified xsi:type="dcterms:W3CDTF">2022-09-13T11:37:02Z</dcterms:modified>
</cp:coreProperties>
</file>